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782" r:id="rId2"/>
    <p:sldId id="271" r:id="rId3"/>
    <p:sldId id="785" r:id="rId4"/>
    <p:sldId id="784" r:id="rId5"/>
    <p:sldId id="775" r:id="rId6"/>
    <p:sldId id="783" r:id="rId7"/>
    <p:sldId id="262" r:id="rId8"/>
    <p:sldId id="777" r:id="rId9"/>
    <p:sldId id="257" r:id="rId10"/>
    <p:sldId id="258" r:id="rId11"/>
    <p:sldId id="780" r:id="rId12"/>
    <p:sldId id="789" r:id="rId13"/>
    <p:sldId id="787" r:id="rId14"/>
    <p:sldId id="7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essa Felix" initials="VF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94660"/>
  </p:normalViewPr>
  <p:slideViewPr>
    <p:cSldViewPr snapToGrid="0">
      <p:cViewPr>
        <p:scale>
          <a:sx n="85" d="100"/>
          <a:sy n="85" d="100"/>
        </p:scale>
        <p:origin x="-280" y="-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6T14:01:13.098" idx="3">
    <p:pos x="10" y="10"/>
    <p:text>Incluir foto de parabiosis blanco y negro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6T13:51:26.183" idx="1">
    <p:pos x="10" y="10"/>
    <p:text>Try to include exosome description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6T13:51:49.456" idx="2">
    <p:pos x="10" y="10"/>
    <p:text>Verify source of reference.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4461F-98E3-417A-BB48-865811BC5154}" type="datetimeFigureOut">
              <a:rPr lang="en-US" smtClean="0"/>
              <a:t>7/18/19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43A7C-3401-4D03-9399-28E07EEC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43A7C-3401-4D03-9399-28E07EECCE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73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43A7C-3401-4D03-9399-28E07EECCE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73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43A7C-3401-4D03-9399-28E07EECCE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73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There</a:t>
            </a:r>
            <a:r>
              <a:rPr lang="es-MX" dirty="0"/>
              <a:t> </a:t>
            </a:r>
            <a:r>
              <a:rPr lang="es-MX" dirty="0" err="1"/>
              <a:t>were</a:t>
            </a:r>
            <a:r>
              <a:rPr lang="es-MX" dirty="0"/>
              <a:t> 2 </a:t>
            </a:r>
            <a:r>
              <a:rPr lang="es-MX" dirty="0" err="1"/>
              <a:t>famous</a:t>
            </a:r>
            <a:r>
              <a:rPr lang="es-MX" dirty="0"/>
              <a:t> </a:t>
            </a:r>
            <a:r>
              <a:rPr lang="es-MX" dirty="0" err="1"/>
              <a:t>studies</a:t>
            </a:r>
            <a:r>
              <a:rPr lang="es-MX" dirty="0"/>
              <a:t> done </a:t>
            </a:r>
            <a:r>
              <a:rPr lang="es-MX" dirty="0" err="1"/>
              <a:t>separately</a:t>
            </a:r>
            <a:r>
              <a:rPr lang="es-MX" dirty="0"/>
              <a:t> </a:t>
            </a:r>
            <a:r>
              <a:rPr lang="es-MX" dirty="0" err="1"/>
              <a:t>by</a:t>
            </a:r>
            <a:r>
              <a:rPr lang="es-MX" dirty="0"/>
              <a:t> Harvard </a:t>
            </a:r>
            <a:r>
              <a:rPr lang="es-MX" dirty="0" err="1"/>
              <a:t>University</a:t>
            </a:r>
            <a:r>
              <a:rPr lang="es-MX" dirty="0"/>
              <a:t> and Stanford </a:t>
            </a:r>
            <a:r>
              <a:rPr lang="es-MX" dirty="0" err="1"/>
              <a:t>University</a:t>
            </a:r>
            <a:r>
              <a:rPr lang="es-MX" dirty="0"/>
              <a:t>. </a:t>
            </a:r>
            <a:r>
              <a:rPr lang="es-MX" dirty="0" err="1"/>
              <a:t>Based</a:t>
            </a:r>
            <a:r>
              <a:rPr lang="es-MX" dirty="0"/>
              <a:t> </a:t>
            </a:r>
            <a:r>
              <a:rPr lang="es-MX" dirty="0" err="1"/>
              <a:t>on</a:t>
            </a:r>
            <a:r>
              <a:rPr lang="es-MX" dirty="0"/>
              <a:t> </a:t>
            </a:r>
            <a:r>
              <a:rPr lang="es-MX" dirty="0" err="1"/>
              <a:t>previous</a:t>
            </a:r>
            <a:r>
              <a:rPr lang="es-MX" dirty="0"/>
              <a:t> </a:t>
            </a:r>
            <a:r>
              <a:rPr lang="es-MX" dirty="0" err="1"/>
              <a:t>studies</a:t>
            </a:r>
            <a:r>
              <a:rPr lang="es-MX" dirty="0"/>
              <a:t> done </a:t>
            </a:r>
            <a:r>
              <a:rPr lang="es-MX" dirty="0" err="1"/>
              <a:t>connecting</a:t>
            </a:r>
            <a:r>
              <a:rPr lang="es-MX" dirty="0"/>
              <a:t> </a:t>
            </a:r>
            <a:r>
              <a:rPr lang="es-MX" dirty="0" err="1"/>
              <a:t>blood</a:t>
            </a:r>
            <a:r>
              <a:rPr lang="es-MX" dirty="0"/>
              <a:t> </a:t>
            </a:r>
            <a:r>
              <a:rPr lang="es-MX" dirty="0" err="1"/>
              <a:t>circulation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an</a:t>
            </a:r>
            <a:r>
              <a:rPr lang="es-MX" dirty="0"/>
              <a:t> OLD mouse </a:t>
            </a:r>
            <a:r>
              <a:rPr lang="es-MX" dirty="0" err="1"/>
              <a:t>to</a:t>
            </a:r>
            <a:r>
              <a:rPr lang="es-MX" dirty="0"/>
              <a:t> a Young mouse and </a:t>
            </a:r>
            <a:r>
              <a:rPr lang="es-MX" dirty="0" err="1"/>
              <a:t>saw</a:t>
            </a:r>
            <a:r>
              <a:rPr lang="es-MX" dirty="0"/>
              <a:t> </a:t>
            </a:r>
            <a:r>
              <a:rPr lang="es-MX" dirty="0" err="1"/>
              <a:t>improvements</a:t>
            </a:r>
            <a:r>
              <a:rPr lang="es-MX" dirty="0"/>
              <a:t> in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old</a:t>
            </a:r>
            <a:r>
              <a:rPr lang="es-MX" dirty="0"/>
              <a:t> mouse. Harvard </a:t>
            </a:r>
            <a:r>
              <a:rPr lang="es-MX" dirty="0" err="1"/>
              <a:t>studied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old</a:t>
            </a:r>
            <a:r>
              <a:rPr lang="es-MX" dirty="0"/>
              <a:t> </a:t>
            </a:r>
            <a:r>
              <a:rPr lang="es-MX" dirty="0" err="1"/>
              <a:t>heart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a mouse, </a:t>
            </a:r>
            <a:r>
              <a:rPr lang="es-MX" dirty="0" err="1"/>
              <a:t>which</a:t>
            </a:r>
            <a:r>
              <a:rPr lang="es-MX" dirty="0"/>
              <a:t> </a:t>
            </a:r>
            <a:r>
              <a:rPr lang="es-MX" dirty="0" err="1"/>
              <a:t>looked</a:t>
            </a:r>
            <a:r>
              <a:rPr lang="es-MX" dirty="0"/>
              <a:t> </a:t>
            </a:r>
            <a:r>
              <a:rPr lang="es-MX" dirty="0" err="1"/>
              <a:t>big</a:t>
            </a:r>
            <a:r>
              <a:rPr lang="es-MX" dirty="0"/>
              <a:t>, </a:t>
            </a:r>
            <a:r>
              <a:rPr lang="es-MX" dirty="0" err="1"/>
              <a:t>thick</a:t>
            </a:r>
            <a:r>
              <a:rPr lang="es-MX" dirty="0"/>
              <a:t> and </a:t>
            </a:r>
            <a:r>
              <a:rPr lang="es-MX" dirty="0" err="1"/>
              <a:t>fibrotic</a:t>
            </a:r>
            <a:r>
              <a:rPr lang="es-MX" dirty="0"/>
              <a:t> and </a:t>
            </a:r>
            <a:r>
              <a:rPr lang="es-MX" dirty="0" err="1"/>
              <a:t>infused</a:t>
            </a:r>
            <a:r>
              <a:rPr lang="es-MX" dirty="0"/>
              <a:t> </a:t>
            </a:r>
            <a:r>
              <a:rPr lang="es-MX" dirty="0" err="1"/>
              <a:t>it</a:t>
            </a:r>
            <a:r>
              <a:rPr lang="es-MX" dirty="0"/>
              <a:t> </a:t>
            </a:r>
            <a:r>
              <a:rPr lang="es-MX" dirty="0" err="1"/>
              <a:t>with</a:t>
            </a:r>
            <a:r>
              <a:rPr lang="es-MX" dirty="0"/>
              <a:t> Young mouse </a:t>
            </a:r>
            <a:r>
              <a:rPr lang="es-MX" dirty="0" err="1"/>
              <a:t>blood</a:t>
            </a:r>
            <a:r>
              <a:rPr lang="es-MX" dirty="0"/>
              <a:t>. </a:t>
            </a:r>
            <a:r>
              <a:rPr lang="es-MX" dirty="0" err="1"/>
              <a:t>What</a:t>
            </a:r>
            <a:r>
              <a:rPr lang="es-MX" dirty="0"/>
              <a:t> </a:t>
            </a:r>
            <a:r>
              <a:rPr lang="es-MX" dirty="0" err="1"/>
              <a:t>happened</a:t>
            </a:r>
            <a:r>
              <a:rPr lang="es-MX" dirty="0"/>
              <a:t>? </a:t>
            </a:r>
            <a:r>
              <a:rPr lang="es-MX" dirty="0" err="1"/>
              <a:t>It</a:t>
            </a:r>
            <a:r>
              <a:rPr lang="es-MX" dirty="0"/>
              <a:t> </a:t>
            </a:r>
            <a:r>
              <a:rPr lang="es-MX" dirty="0" err="1"/>
              <a:t>normalized</a:t>
            </a:r>
            <a:r>
              <a:rPr lang="es-MX" dirty="0"/>
              <a:t> in </a:t>
            </a:r>
            <a:r>
              <a:rPr lang="es-MX" dirty="0" err="1"/>
              <a:t>size</a:t>
            </a:r>
            <a:r>
              <a:rPr lang="es-MX" dirty="0"/>
              <a:t>, </a:t>
            </a:r>
            <a:r>
              <a:rPr lang="es-MX" dirty="0" err="1"/>
              <a:t>thickness</a:t>
            </a:r>
            <a:r>
              <a:rPr lang="es-MX" dirty="0"/>
              <a:t> and </a:t>
            </a:r>
            <a:r>
              <a:rPr lang="es-MX" dirty="0" err="1"/>
              <a:t>functionality</a:t>
            </a:r>
            <a:r>
              <a:rPr lang="es-MX" dirty="0"/>
              <a:t>.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geniusus</a:t>
            </a:r>
            <a:r>
              <a:rPr lang="es-MX" dirty="0"/>
              <a:t> </a:t>
            </a:r>
            <a:r>
              <a:rPr lang="es-MX" dirty="0" err="1"/>
              <a:t>from</a:t>
            </a:r>
            <a:r>
              <a:rPr lang="es-MX" dirty="0"/>
              <a:t> Stanford </a:t>
            </a:r>
            <a:r>
              <a:rPr lang="es-MX" dirty="0" err="1"/>
              <a:t>did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same</a:t>
            </a:r>
            <a:r>
              <a:rPr lang="es-MX" dirty="0"/>
              <a:t> </a:t>
            </a:r>
            <a:r>
              <a:rPr lang="es-MX" dirty="0" err="1"/>
              <a:t>but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brain</a:t>
            </a:r>
            <a:r>
              <a:rPr lang="es-MX" dirty="0"/>
              <a:t> and </a:t>
            </a:r>
            <a:r>
              <a:rPr lang="es-MX" dirty="0" err="1"/>
              <a:t>saw</a:t>
            </a:r>
            <a:r>
              <a:rPr lang="es-MX" dirty="0"/>
              <a:t> </a:t>
            </a:r>
            <a:r>
              <a:rPr lang="es-MX" dirty="0" err="1"/>
              <a:t>improved</a:t>
            </a:r>
            <a:r>
              <a:rPr lang="es-MX" dirty="0"/>
              <a:t> </a:t>
            </a:r>
            <a:r>
              <a:rPr lang="es-MX" dirty="0" err="1"/>
              <a:t>circulation</a:t>
            </a:r>
            <a:r>
              <a:rPr lang="es-MX" dirty="0"/>
              <a:t>, </a:t>
            </a:r>
            <a:r>
              <a:rPr lang="es-MX" dirty="0" err="1"/>
              <a:t>reduced</a:t>
            </a:r>
            <a:r>
              <a:rPr lang="es-MX" dirty="0"/>
              <a:t> plaque and </a:t>
            </a:r>
            <a:r>
              <a:rPr lang="es-MX" dirty="0" err="1"/>
              <a:t>improvement</a:t>
            </a:r>
            <a:r>
              <a:rPr lang="es-MX" dirty="0"/>
              <a:t> in </a:t>
            </a:r>
            <a:r>
              <a:rPr lang="es-MX" dirty="0" err="1"/>
              <a:t>cognition</a:t>
            </a:r>
            <a:r>
              <a:rPr lang="es-MX" dirty="0"/>
              <a:t> in </a:t>
            </a:r>
            <a:r>
              <a:rPr lang="es-MX" dirty="0" err="1"/>
              <a:t>old</a:t>
            </a:r>
            <a:r>
              <a:rPr lang="es-MX" dirty="0"/>
              <a:t> </a:t>
            </a:r>
            <a:r>
              <a:rPr lang="es-MX" dirty="0" err="1"/>
              <a:t>mice</a:t>
            </a:r>
            <a:r>
              <a:rPr lang="es-MX" dirty="0"/>
              <a:t>. </a:t>
            </a:r>
            <a:r>
              <a:rPr lang="es-MX" dirty="0" err="1"/>
              <a:t>There</a:t>
            </a:r>
            <a:r>
              <a:rPr lang="es-MX" dirty="0"/>
              <a:t> </a:t>
            </a:r>
            <a:r>
              <a:rPr lang="es-MX" dirty="0" err="1"/>
              <a:t>must</a:t>
            </a:r>
            <a:r>
              <a:rPr lang="es-MX" dirty="0"/>
              <a:t> be </a:t>
            </a:r>
            <a:r>
              <a:rPr lang="es-MX" dirty="0" err="1"/>
              <a:t>something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it</a:t>
            </a:r>
            <a:r>
              <a:rPr lang="es-MX" dirty="0"/>
              <a:t> RIGHT!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43A7C-3401-4D03-9399-28E07EECCE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31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Our</a:t>
            </a:r>
            <a:r>
              <a:rPr lang="es-MX" dirty="0"/>
              <a:t> </a:t>
            </a:r>
            <a:r>
              <a:rPr lang="es-MX" dirty="0" err="1"/>
              <a:t>body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composed</a:t>
            </a:r>
            <a:r>
              <a:rPr lang="es-MX" dirty="0"/>
              <a:t> </a:t>
            </a:r>
            <a:r>
              <a:rPr lang="es-MX" dirty="0" err="1"/>
              <a:t>by</a:t>
            </a:r>
            <a:r>
              <a:rPr lang="es-MX" dirty="0"/>
              <a:t> </a:t>
            </a:r>
            <a:r>
              <a:rPr lang="es-MX" dirty="0" err="1"/>
              <a:t>systems</a:t>
            </a:r>
            <a:r>
              <a:rPr lang="es-MX" dirty="0"/>
              <a:t> </a:t>
            </a:r>
            <a:r>
              <a:rPr lang="es-MX" dirty="0" err="1"/>
              <a:t>that</a:t>
            </a:r>
            <a:r>
              <a:rPr lang="es-MX" dirty="0"/>
              <a:t> are </a:t>
            </a:r>
            <a:r>
              <a:rPr lang="es-MX" dirty="0" err="1"/>
              <a:t>made</a:t>
            </a:r>
            <a:r>
              <a:rPr lang="es-MX" dirty="0"/>
              <a:t> </a:t>
            </a:r>
            <a:r>
              <a:rPr lang="es-MX" dirty="0" err="1"/>
              <a:t>from</a:t>
            </a:r>
            <a:r>
              <a:rPr lang="es-MX" dirty="0"/>
              <a:t> </a:t>
            </a:r>
            <a:r>
              <a:rPr lang="es-MX" dirty="0" err="1"/>
              <a:t>organs</a:t>
            </a:r>
            <a:r>
              <a:rPr lang="es-MX" dirty="0"/>
              <a:t> </a:t>
            </a:r>
            <a:r>
              <a:rPr lang="es-MX" dirty="0" err="1"/>
              <a:t>that</a:t>
            </a:r>
            <a:r>
              <a:rPr lang="es-MX" dirty="0"/>
              <a:t> are </a:t>
            </a:r>
            <a:r>
              <a:rPr lang="es-MX" dirty="0" err="1"/>
              <a:t>made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cells</a:t>
            </a:r>
            <a:r>
              <a:rPr lang="es-MX" dirty="0"/>
              <a:t> </a:t>
            </a:r>
            <a:r>
              <a:rPr lang="es-MX" dirty="0" err="1"/>
              <a:t>that</a:t>
            </a:r>
            <a:r>
              <a:rPr lang="es-MX" dirty="0"/>
              <a:t> are </a:t>
            </a:r>
            <a:r>
              <a:rPr lang="es-MX" dirty="0" err="1"/>
              <a:t>derived</a:t>
            </a:r>
            <a:r>
              <a:rPr lang="es-MX" dirty="0"/>
              <a:t> </a:t>
            </a:r>
            <a:r>
              <a:rPr lang="es-MX" dirty="0" err="1"/>
              <a:t>from</a:t>
            </a:r>
            <a:r>
              <a:rPr lang="es-MX" dirty="0"/>
              <a:t> </a:t>
            </a:r>
            <a:r>
              <a:rPr lang="es-MX" dirty="0" err="1"/>
              <a:t>stem</a:t>
            </a:r>
            <a:r>
              <a:rPr lang="es-MX" dirty="0"/>
              <a:t> </a:t>
            </a:r>
            <a:r>
              <a:rPr lang="es-MX" dirty="0" err="1"/>
              <a:t>cells</a:t>
            </a:r>
            <a:r>
              <a:rPr lang="es-MX" dirty="0"/>
              <a:t>. A single stem </a:t>
            </a:r>
            <a:r>
              <a:rPr lang="es-MX" dirty="0" err="1"/>
              <a:t>cell</a:t>
            </a:r>
            <a:r>
              <a:rPr lang="es-MX" dirty="0"/>
              <a:t> can </a:t>
            </a:r>
            <a:r>
              <a:rPr lang="es-MX" dirty="0" err="1"/>
              <a:t>either</a:t>
            </a:r>
            <a:r>
              <a:rPr lang="es-MX" dirty="0"/>
              <a:t> </a:t>
            </a:r>
            <a:r>
              <a:rPr lang="es-MX" dirty="0" err="1"/>
              <a:t>replicate</a:t>
            </a:r>
            <a:r>
              <a:rPr lang="es-MX" dirty="0"/>
              <a:t> </a:t>
            </a:r>
            <a:r>
              <a:rPr lang="es-MX" dirty="0" err="1"/>
              <a:t>into</a:t>
            </a:r>
            <a:r>
              <a:rPr lang="es-MX" dirty="0"/>
              <a:t> </a:t>
            </a:r>
            <a:r>
              <a:rPr lang="es-MX" dirty="0" err="1"/>
              <a:t>another</a:t>
            </a:r>
            <a:r>
              <a:rPr lang="es-MX" dirty="0"/>
              <a:t> stem </a:t>
            </a:r>
            <a:r>
              <a:rPr lang="es-MX" dirty="0" err="1"/>
              <a:t>cell</a:t>
            </a:r>
            <a:r>
              <a:rPr lang="es-MX" dirty="0"/>
              <a:t> </a:t>
            </a:r>
            <a:r>
              <a:rPr lang="es-MX" dirty="0" err="1"/>
              <a:t>or</a:t>
            </a:r>
            <a:r>
              <a:rPr lang="es-MX" dirty="0"/>
              <a:t> </a:t>
            </a:r>
            <a:r>
              <a:rPr lang="es-MX" dirty="0" err="1"/>
              <a:t>choose</a:t>
            </a:r>
            <a:r>
              <a:rPr lang="es-MX" dirty="0"/>
              <a:t> to </a:t>
            </a:r>
            <a:r>
              <a:rPr lang="es-MX" dirty="0" err="1"/>
              <a:t>become</a:t>
            </a:r>
            <a:r>
              <a:rPr lang="es-MX" dirty="0"/>
              <a:t> a </a:t>
            </a:r>
            <a:r>
              <a:rPr lang="es-MX" dirty="0" err="1"/>
              <a:t>cell</a:t>
            </a:r>
            <a:r>
              <a:rPr lang="es-MX" dirty="0"/>
              <a:t> </a:t>
            </a:r>
            <a:r>
              <a:rPr lang="es-MX" dirty="0" err="1"/>
              <a:t>from</a:t>
            </a:r>
            <a:r>
              <a:rPr lang="es-MX" dirty="0"/>
              <a:t> a </a:t>
            </a:r>
            <a:r>
              <a:rPr lang="es-MX" dirty="0" err="1"/>
              <a:t>specialized</a:t>
            </a:r>
            <a:r>
              <a:rPr lang="es-MX" dirty="0"/>
              <a:t> </a:t>
            </a:r>
            <a:r>
              <a:rPr lang="es-MX" dirty="0" err="1"/>
              <a:t>tissue</a:t>
            </a:r>
            <a:r>
              <a:rPr lang="es-MX" dirty="0"/>
              <a:t> </a:t>
            </a:r>
            <a:r>
              <a:rPr lang="es-MX" dirty="0" err="1"/>
              <a:t>such</a:t>
            </a:r>
            <a:r>
              <a:rPr lang="es-MX" dirty="0"/>
              <a:t> as </a:t>
            </a:r>
            <a:r>
              <a:rPr lang="es-MX" dirty="0" err="1"/>
              <a:t>heart</a:t>
            </a:r>
            <a:r>
              <a:rPr lang="es-MX" dirty="0"/>
              <a:t>, </a:t>
            </a:r>
            <a:r>
              <a:rPr lang="es-MX" dirty="0" err="1"/>
              <a:t>muscle</a:t>
            </a:r>
            <a:r>
              <a:rPr lang="es-MX" dirty="0"/>
              <a:t>, </a:t>
            </a:r>
            <a:r>
              <a:rPr lang="es-MX" dirty="0" err="1"/>
              <a:t>bone</a:t>
            </a:r>
            <a:r>
              <a:rPr lang="es-MX" dirty="0"/>
              <a:t>, </a:t>
            </a:r>
            <a:r>
              <a:rPr lang="es-MX" dirty="0" err="1"/>
              <a:t>brain</a:t>
            </a:r>
            <a:r>
              <a:rPr lang="es-MX" dirty="0"/>
              <a:t>, etc. And </a:t>
            </a:r>
            <a:r>
              <a:rPr lang="es-MX" dirty="0" err="1"/>
              <a:t>importantly</a:t>
            </a:r>
            <a:r>
              <a:rPr lang="es-MX" dirty="0"/>
              <a:t>, secrete </a:t>
            </a:r>
            <a:r>
              <a:rPr lang="es-MX" dirty="0" err="1"/>
              <a:t>exosomes</a:t>
            </a:r>
            <a:r>
              <a:rPr lang="es-MX" dirty="0"/>
              <a:t> </a:t>
            </a:r>
            <a:r>
              <a:rPr lang="es-MX" dirty="0" err="1"/>
              <a:t>that</a:t>
            </a:r>
            <a:r>
              <a:rPr lang="es-MX" dirty="0"/>
              <a:t> </a:t>
            </a:r>
            <a:r>
              <a:rPr lang="es-MX" dirty="0" err="1"/>
              <a:t>transport</a:t>
            </a:r>
            <a:r>
              <a:rPr lang="es-MX" dirty="0"/>
              <a:t> </a:t>
            </a:r>
            <a:r>
              <a:rPr lang="es-MX" dirty="0" err="1"/>
              <a:t>grwoth</a:t>
            </a:r>
            <a:r>
              <a:rPr lang="es-MX" dirty="0"/>
              <a:t> </a:t>
            </a:r>
            <a:r>
              <a:rPr lang="es-MX" dirty="0" err="1"/>
              <a:t>factors</a:t>
            </a:r>
            <a:r>
              <a:rPr lang="es-MX" dirty="0"/>
              <a:t> and </a:t>
            </a:r>
            <a:r>
              <a:rPr lang="es-MX" dirty="0" err="1"/>
              <a:t>protein</a:t>
            </a:r>
            <a:r>
              <a:rPr lang="es-MX" dirty="0"/>
              <a:t> </a:t>
            </a:r>
            <a:r>
              <a:rPr lang="es-MX" dirty="0" err="1"/>
              <a:t>tenplates</a:t>
            </a:r>
            <a:r>
              <a:rPr lang="es-MX" dirty="0"/>
              <a:t> to </a:t>
            </a:r>
            <a:r>
              <a:rPr lang="es-MX" dirty="0" err="1"/>
              <a:t>other</a:t>
            </a:r>
            <a:r>
              <a:rPr lang="es-MX" dirty="0"/>
              <a:t> cells for </a:t>
            </a:r>
            <a:r>
              <a:rPr lang="es-MX" dirty="0" err="1"/>
              <a:t>repair</a:t>
            </a:r>
            <a:r>
              <a:rPr lang="es-MX" dirty="0"/>
              <a:t>.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43A7C-3401-4D03-9399-28E07EECCE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46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43A7C-3401-4D03-9399-28E07EECCE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86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EF19B6-9968-43E3-BA2C-89C818301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866DD2-2D3D-446C-B43A-F9986D0B8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440391-389E-4933-9C23-620EBF67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09BFE0-B99F-4B8F-8DC5-A6667A43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173F3-4A01-440E-B202-DE0D66DA4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273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9F56C-C311-476F-85A8-2F32FE916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471AD6-1367-4E71-B0F2-6CA9F7DB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D83323-3ADD-4EB0-B382-FBF13710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04AC8A-0732-4EDE-A7F8-1DE4EF6F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6CE24D-BD06-4D35-96B2-29C1308D5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415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7F7B2C-64F6-4D3B-BB26-82C2DB003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A13A83-E28A-48BA-A4D9-C60886E50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820AC7-CCEF-4D95-AC77-F73370210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58B03E-6D8B-4643-A3FA-912F3A20B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EC7694-05EA-434C-B619-8EDA42CA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334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610004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FF7AB2-8739-46A0-875B-5D75D041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D36812-7646-4786-9DFE-26C80CEDE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058438-1D25-490A-B80E-C0B70FEF4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EED252-F8FE-4B29-BEF1-3FB0F178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7446AF-022F-419B-B9A7-245169C0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917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46D8B-29F9-42DB-B19C-DCF6675A0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663438-D476-4109-92B1-0C6D3C7F6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61EF38-4B7B-472C-AF73-402DCDD3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4412CD-C904-448A-95DB-8283CFF6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22BB9-7078-4447-8642-90013AADA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265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B427B-640F-4957-A9C0-E39ADA8C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3B076E-F208-4A8C-88D7-9EAB1CCD1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BD8B33-44D8-4D90-9500-CED0F832F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5B98F6-4B0B-4977-935B-75C75D3E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8B5C42-FBB3-4CD1-A0A1-73EC0A771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59D213-6488-4600-A616-D1C6F164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813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0F3D0-4E13-49B1-906C-96459CBA9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7DDFCE-EAE0-48AE-AF92-23B2C046E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F6A5C3-7D63-4D71-90D6-A70B16ACF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8E0A8E4-8A66-4B7F-8597-8582CE23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DEF80B-65B0-456B-841D-D7CABE068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C1D178-A91E-480D-AC4A-FC92A8205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1C586A-E423-4824-B72B-55E3A724F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2503B0-EC2A-4906-A877-368E8F36A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171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9943A3-77A0-4214-9891-789934C3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367B7A-44DE-42EE-A834-785D2B1A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CB84F4-F5D9-4C55-8527-BA55B455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406F8E-2247-4F1F-8986-D66947FCF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9874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B88DE4-FC21-412F-A1FE-D4451C61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5246CC0-FED3-4E9A-9478-AABC89242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E1C1E0-D34E-4A00-ADB0-5BAD9062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7762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81580-46CF-46DB-89F5-50ED0032B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86C133-C941-44CC-A08D-1DB6A3BA9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06EF5E-F745-40B1-A7B0-7D71727FB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3161B7-B8DC-448F-807D-CBBA4BEA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006BC5-CAD0-42D5-867B-BB0C21DDB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9DE776-64B0-42C1-8A00-9CF5C809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978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94D3F-026E-4410-AE6A-7D9EBDC5C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5B8702-05B6-4256-B2DE-25CC7CD37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B36731-8A37-4FA9-AE97-04EBB31C8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7237AB-1695-47C6-941C-D5FADC39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5B7EAE-D924-42C5-89FE-E422F772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D261E3-5237-4806-8EC7-B7D4159F2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992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D19DF7-E7FD-4B22-AFC8-73A31834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ACFA18-31A1-448D-8FDE-D865416A1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2E75DF-519A-45B5-B03E-C68FDDBD5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4DA0A-7DB1-402E-9110-34F220003615}" type="datetimeFigureOut">
              <a:rPr lang="es-MX" smtClean="0"/>
              <a:t>7/18/19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0B9185-18F7-4FD3-B713-8B782F29E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1865A-CAE9-4552-87DA-0BE319679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7E1B9-7D7E-4911-B2F7-1D0F13F759A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21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comments" Target="../comments/commen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0" Type="http://schemas.openxmlformats.org/officeDocument/2006/relationships/image" Target="../media/image30.emf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0" Type="http://schemas.openxmlformats.org/officeDocument/2006/relationships/image" Target="../media/image37.emf"/><Relationship Id="rId11" Type="http://schemas.openxmlformats.org/officeDocument/2006/relationships/image" Target="../media/image3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8.svg"/><Relationship Id="rId6" Type="http://schemas.openxmlformats.org/officeDocument/2006/relationships/image" Target="../media/image9.png"/><Relationship Id="rId7" Type="http://schemas.openxmlformats.org/officeDocument/2006/relationships/image" Target="../media/image30.sv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" y="-1"/>
            <a:ext cx="12191999" cy="6858001"/>
            <a:chOff x="2" y="-1"/>
            <a:chExt cx="9144000" cy="5143501"/>
          </a:xfrm>
        </p:grpSpPr>
        <p:pic>
          <p:nvPicPr>
            <p:cNvPr id="109" name="pasted-image.pdf" descr="pasted-image.pdf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8736" t="14776" r="9009" b="12168"/>
            <a:stretch/>
          </p:blipFill>
          <p:spPr>
            <a:xfrm>
              <a:off x="2" y="-1"/>
              <a:ext cx="9144000" cy="5143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0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852471" y="4422705"/>
              <a:ext cx="1912543" cy="44269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Rectangle 2"/>
            <p:cNvSpPr/>
            <p:nvPr/>
          </p:nvSpPr>
          <p:spPr>
            <a:xfrm>
              <a:off x="922101" y="2111180"/>
              <a:ext cx="1765232" cy="288539"/>
            </a:xfrm>
            <a:prstGeom prst="rect">
              <a:avLst/>
            </a:prstGeom>
            <a:noFill/>
            <a:ln w="76200" cap="flat">
              <a:solidFill>
                <a:srgbClr val="EF7467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1219170" hangingPunct="0"/>
              <a:endParaRPr lang="en-U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5028" y="1624571"/>
              <a:ext cx="5235774" cy="1350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1219170" hangingPunct="0"/>
              <a:r>
                <a:rPr lang="en-US" sz="3700" dirty="0" err="1">
                  <a:solidFill>
                    <a:schemeClr val="bg1"/>
                  </a:solidFill>
                  <a:latin typeface="Baskerville Old Face" panose="02020602080505020303" pitchFamily="18" charset="0"/>
                  <a:sym typeface="Arial"/>
                </a:rPr>
                <a:t>Clinica</a:t>
              </a:r>
              <a:r>
                <a:rPr lang="en-US" sz="3700" dirty="0">
                  <a:solidFill>
                    <a:schemeClr val="bg1"/>
                  </a:solidFill>
                  <a:latin typeface="Baskerville Old Face" panose="02020602080505020303" pitchFamily="18" charset="0"/>
                  <a:sym typeface="Arial"/>
                </a:rPr>
                <a:t> Santa </a:t>
              </a:r>
              <a:r>
                <a:rPr lang="en-US" sz="3700" dirty="0" smtClean="0">
                  <a:solidFill>
                    <a:schemeClr val="bg1"/>
                  </a:solidFill>
                  <a:latin typeface="Baskerville Old Face" panose="02020602080505020303" pitchFamily="18" charset="0"/>
                  <a:sym typeface="Arial"/>
                </a:rPr>
                <a:t>Clarita, a leading center in Mexico for MSC </a:t>
              </a:r>
              <a:r>
                <a:rPr lang="en-US" sz="3700" dirty="0">
                  <a:solidFill>
                    <a:schemeClr val="bg1"/>
                  </a:solidFill>
                  <a:latin typeface="Baskerville Old Face" panose="02020602080505020303" pitchFamily="18" charset="0"/>
                  <a:sym typeface="Arial"/>
                </a:rPr>
                <a:t>stem </a:t>
              </a:r>
              <a:r>
                <a:rPr lang="en-US" sz="3700" dirty="0" smtClean="0">
                  <a:solidFill>
                    <a:schemeClr val="bg1"/>
                  </a:solidFill>
                  <a:latin typeface="Baskerville Old Face" panose="02020602080505020303" pitchFamily="18" charset="0"/>
                  <a:sym typeface="Arial"/>
                </a:rPr>
                <a:t>cell </a:t>
              </a:r>
              <a:r>
                <a:rPr lang="en-US" sz="3700" dirty="0">
                  <a:solidFill>
                    <a:schemeClr val="bg1"/>
                  </a:solidFill>
                  <a:latin typeface="Baskerville Old Face" panose="02020602080505020303" pitchFamily="18" charset="0"/>
                  <a:sym typeface="Arial"/>
                </a:rPr>
                <a:t>clinical research and </a:t>
              </a:r>
              <a:r>
                <a:rPr lang="en-US" sz="3700" dirty="0" smtClean="0">
                  <a:solidFill>
                    <a:schemeClr val="bg1"/>
                  </a:solidFill>
                  <a:latin typeface="Baskerville Old Face" panose="02020602080505020303" pitchFamily="18" charset="0"/>
                  <a:sym typeface="Arial"/>
                </a:rPr>
                <a:t>t</a:t>
              </a:r>
              <a:r>
                <a:rPr lang="en-US" sz="3700" dirty="0" smtClean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reatment </a:t>
              </a:r>
              <a:endParaRPr lang="en-US" sz="3700" dirty="0">
                <a:solidFill>
                  <a:schemeClr val="bg1"/>
                </a:solidFill>
                <a:latin typeface="Baskerville Old Face" panose="02020602080505020303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3852BB-51F2-4486-98F8-67A6FD54EC00}"/>
              </a:ext>
            </a:extLst>
          </p:cNvPr>
          <p:cNvSpPr txBox="1"/>
          <p:nvPr/>
        </p:nvSpPr>
        <p:spPr>
          <a:xfrm>
            <a:off x="-481781" y="5789000"/>
            <a:ext cx="10682421" cy="779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50799" rtlCol="0" anchor="t">
            <a:spAutoFit/>
          </a:bodyPr>
          <a:lstStyle/>
          <a:p>
            <a:pPr algn="ctr"/>
            <a:r>
              <a:rPr lang="en-US" sz="43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W</a:t>
            </a:r>
            <a:r>
              <a:rPr lang="en-US" sz="4300" b="1" dirty="0">
                <a:solidFill>
                  <a:schemeClr val="bg1"/>
                </a:solidFill>
                <a:latin typeface="Baskerville Old Face" panose="02020602080505020303" pitchFamily="18" charset="0"/>
                <a:sym typeface="Arial"/>
              </a:rPr>
              <a:t>elcome!</a:t>
            </a:r>
          </a:p>
        </p:txBody>
      </p:sp>
    </p:spTree>
    <p:extLst>
      <p:ext uri="{BB962C8B-B14F-4D97-AF65-F5344CB8AC3E}">
        <p14:creationId xmlns:p14="http://schemas.microsoft.com/office/powerpoint/2010/main" val="33274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03F772-BFBB-46B8-9CD4-EE1BA521E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Stem cell decline since birth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520AC4-DC3E-4834-85E3-232E8797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67" y="2577445"/>
            <a:ext cx="5455917" cy="3696383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5728A599-7E52-4585-91EC-B7BFE8160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45073" y="3109396"/>
            <a:ext cx="5455917" cy="263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8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C04BD-AC89-4764-A707-94E9CE486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05575" cy="1325563"/>
          </a:xfrm>
        </p:spPr>
        <p:txBody>
          <a:bodyPr>
            <a:normAutofit/>
          </a:bodyPr>
          <a:lstStyle/>
          <a:p>
            <a:r>
              <a:rPr lang="es-MX" dirty="0"/>
              <a:t>Stem </a:t>
            </a:r>
            <a:r>
              <a:rPr lang="es-MX" dirty="0" err="1"/>
              <a:t>cell</a:t>
            </a:r>
            <a:r>
              <a:rPr lang="es-MX" dirty="0"/>
              <a:t> </a:t>
            </a:r>
            <a:r>
              <a:rPr lang="es-MX" dirty="0" err="1"/>
              <a:t>clinics</a:t>
            </a:r>
            <a:r>
              <a:rPr lang="es-MX" dirty="0"/>
              <a:t> and </a:t>
            </a:r>
            <a:r>
              <a:rPr lang="es-MX" dirty="0" err="1"/>
              <a:t>treatments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8AD84F-1C08-472D-BAE1-91A546203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5575" cy="4351338"/>
          </a:xfrm>
        </p:spPr>
        <p:txBody>
          <a:bodyPr>
            <a:normAutofit/>
          </a:bodyPr>
          <a:lstStyle/>
          <a:p>
            <a:r>
              <a:rPr lang="en-US" dirty="0"/>
              <a:t>There’s stem cell clinics all over the world, offering stem cell treatments for some conditions mentioned before.</a:t>
            </a:r>
          </a:p>
          <a:p>
            <a:r>
              <a:rPr lang="en-US" dirty="0"/>
              <a:t>The country with most stem cell clinics is the US.</a:t>
            </a:r>
          </a:p>
          <a:p>
            <a:r>
              <a:rPr lang="en-US" dirty="0"/>
              <a:t>California and Florida are the states that have more registered clinics.</a:t>
            </a:r>
          </a:p>
          <a:p>
            <a:r>
              <a:rPr lang="en-US" dirty="0"/>
              <a:t>They are unregulated by the FDA</a:t>
            </a:r>
          </a:p>
          <a:p>
            <a:r>
              <a:rPr lang="en-US" dirty="0"/>
              <a:t>What about Mexico?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AE945C-8912-423B-95EA-B9B7DC9ED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" r="-2" b="-2"/>
          <a:stretch/>
        </p:blipFill>
        <p:spPr>
          <a:xfrm>
            <a:off x="7737635" y="-1"/>
            <a:ext cx="3555205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13D172-8B6A-47F5-9813-DE455773F3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9837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9CD01-92E3-4D21-9F3C-3C8EA5ED104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Stem cell regulations in Mexico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2454D3-3489-40DC-944A-8618C7235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22" y="1855507"/>
            <a:ext cx="10905565" cy="45542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Stem cell treatments are legal with the necessary licensing for cell bank, cell transplants and for regenerative medicine treatments.</a:t>
            </a:r>
          </a:p>
          <a:p>
            <a:r>
              <a:rPr lang="en-US" dirty="0"/>
              <a:t>Unfortunately, there are quack clinics and biologic products that are not well regulated by COFEPRIS (Mexican FDA), similar to the phenomenon occurring in the US.</a:t>
            </a:r>
          </a:p>
          <a:p>
            <a:r>
              <a:rPr lang="en-US" dirty="0"/>
              <a:t>Stem cell research is only opening up in this field, and it seems to be making progress.</a:t>
            </a:r>
          </a:p>
          <a:p>
            <a:r>
              <a:rPr lang="en-US" dirty="0"/>
              <a:t>It has been held up mostly because they are being considered the same as pharma, which most items do not apply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need to protect our patient’s health above all!!! (and their experience in Mexico)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1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asted-image.pdf" descr="pasted-image.pdf">
            <a:extLst>
              <a:ext uri="{FF2B5EF4-FFF2-40B4-BE49-F238E27FC236}">
                <a16:creationId xmlns="" xmlns:a16="http://schemas.microsoft.com/office/drawing/2014/main" id="{9DE8F874-9F60-4901-B7E0-CB0CDEF6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246"/>
            <a:extLst/>
          </a:blip>
          <a:srcRect l="6029" t="39610" b="19102"/>
          <a:stretch>
            <a:fillRect/>
          </a:stretch>
        </p:blipFill>
        <p:spPr>
          <a:xfrm>
            <a:off x="356419" y="2330025"/>
            <a:ext cx="11835581" cy="3516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 l="21288"/>
          <a:stretch>
            <a:fillRect/>
          </a:stretch>
        </p:blipFill>
        <p:spPr>
          <a:xfrm>
            <a:off x="579681" y="791726"/>
            <a:ext cx="4530107" cy="8204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Licences"/>
          <p:cNvSpPr txBox="1"/>
          <p:nvPr/>
        </p:nvSpPr>
        <p:spPr>
          <a:xfrm>
            <a:off x="555114" y="176172"/>
            <a:ext cx="2128311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0957" tIns="60958" rIns="60957" bIns="60958">
            <a:spAutoFit/>
          </a:bodyPr>
          <a:lstStyle>
            <a:lvl1pPr>
              <a:defRPr sz="2800">
                <a:solidFill>
                  <a:srgbClr val="F07466"/>
                </a:solidFill>
                <a:latin typeface="Forum"/>
                <a:ea typeface="Forum"/>
                <a:cs typeface="Forum"/>
                <a:sym typeface="Forum"/>
              </a:defRPr>
            </a:lvl1pPr>
          </a:lstStyle>
          <a:p>
            <a:r>
              <a:rPr dirty="0" err="1"/>
              <a:t>Licences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3691A3-BB8A-4FAF-B87B-8FDA45CB076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0489" y="1621130"/>
            <a:ext cx="1739311" cy="2100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D55E4F-EEE3-4611-AACB-DEF1B7D13F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23804" y="1630562"/>
            <a:ext cx="1678809" cy="2091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B4ED95-0BE4-46D7-A122-7A76356E33A4}"/>
              </a:ext>
            </a:extLst>
          </p:cNvPr>
          <p:cNvSpPr txBox="1"/>
          <p:nvPr/>
        </p:nvSpPr>
        <p:spPr>
          <a:xfrm>
            <a:off x="1144563" y="1193588"/>
            <a:ext cx="1628625" cy="369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50799" rtlCol="0" anchor="t">
            <a:spAutoFit/>
          </a:bodyPr>
          <a:lstStyle/>
          <a:p>
            <a:pPr defTabSz="1219170" hangingPunct="0"/>
            <a:r>
              <a:rPr lang="en-US" sz="1600" dirty="0">
                <a:solidFill>
                  <a:srgbClr val="000000"/>
                </a:solidFill>
                <a:latin typeface="Arsenal-Regular"/>
                <a:sym typeface="Arial"/>
              </a:rPr>
              <a:t>Surgical License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B6831A2-5276-4792-B485-314641C94A59}"/>
              </a:ext>
            </a:extLst>
          </p:cNvPr>
          <p:cNvSpPr txBox="1"/>
          <p:nvPr/>
        </p:nvSpPr>
        <p:spPr>
          <a:xfrm>
            <a:off x="3538227" y="1203018"/>
            <a:ext cx="2221736" cy="369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50799" rtlCol="0" anchor="t">
            <a:spAutoFit/>
          </a:bodyPr>
          <a:lstStyle/>
          <a:p>
            <a:pPr defTabSz="1219170" hangingPunct="0"/>
            <a:r>
              <a:rPr lang="en-US" sz="1600" dirty="0">
                <a:solidFill>
                  <a:srgbClr val="000000"/>
                </a:solidFill>
                <a:latin typeface="Arsenal-Regular"/>
                <a:sym typeface="Arial"/>
              </a:rPr>
              <a:t>Regenerative Medicine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9B8780-4ADE-46EA-9459-B548863EBE5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6593804" y="1611698"/>
            <a:ext cx="1720237" cy="2100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4B3DE3-CB7B-4AEA-9CAC-0AB39620D63D}"/>
              </a:ext>
            </a:extLst>
          </p:cNvPr>
          <p:cNvSpPr txBox="1"/>
          <p:nvPr/>
        </p:nvSpPr>
        <p:spPr>
          <a:xfrm>
            <a:off x="6547445" y="1193586"/>
            <a:ext cx="2027572" cy="369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50799" rtlCol="0" anchor="t">
            <a:spAutoFit/>
          </a:bodyPr>
          <a:lstStyle/>
          <a:p>
            <a:pPr defTabSz="1219170" hangingPunct="0"/>
            <a:r>
              <a:rPr lang="en-US" sz="1600" dirty="0">
                <a:solidFill>
                  <a:srgbClr val="000000"/>
                </a:solidFill>
                <a:latin typeface="Arsenal-Regular"/>
                <a:sym typeface="Arial"/>
              </a:rPr>
              <a:t>Stem Cell Transplant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178F406-7858-4DF4-9F1F-6D5324679CAB}"/>
              </a:ext>
            </a:extLst>
          </p:cNvPr>
          <p:cNvSpPr txBox="1"/>
          <p:nvPr/>
        </p:nvSpPr>
        <p:spPr>
          <a:xfrm>
            <a:off x="9603693" y="1193586"/>
            <a:ext cx="1546571" cy="369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50799" rtlCol="0" anchor="t">
            <a:spAutoFit/>
          </a:bodyPr>
          <a:lstStyle/>
          <a:p>
            <a:pPr defTabSz="1219170" hangingPunct="0"/>
            <a:r>
              <a:rPr lang="en-US" sz="1600" dirty="0">
                <a:solidFill>
                  <a:srgbClr val="000000"/>
                </a:solidFill>
                <a:latin typeface="Arsenal-Regular"/>
                <a:sym typeface="Arial"/>
              </a:rPr>
              <a:t>Stem Cell Bank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A8368C-32D3-4702-93F2-D1FA33C1285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9677" y="4424140"/>
            <a:ext cx="1620928" cy="2100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2B7EBB3-E812-436C-9336-F60E5C9E3018}"/>
              </a:ext>
            </a:extLst>
          </p:cNvPr>
          <p:cNvSpPr txBox="1"/>
          <p:nvPr/>
        </p:nvSpPr>
        <p:spPr>
          <a:xfrm>
            <a:off x="1475849" y="4008973"/>
            <a:ext cx="909778" cy="369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50799" rtlCol="0" anchor="t">
            <a:spAutoFit/>
          </a:bodyPr>
          <a:lstStyle/>
          <a:p>
            <a:pPr defTabSz="1219170" hangingPunct="0"/>
            <a:r>
              <a:rPr lang="en-US" sz="1600" dirty="0">
                <a:solidFill>
                  <a:srgbClr val="000000"/>
                </a:solidFill>
                <a:latin typeface="Arsenal-Regular"/>
                <a:sym typeface="Arial"/>
              </a:rPr>
              <a:t>X - Rays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FB228BC-BDB1-4C86-B1CA-3035FB5E8C6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23804" y="4424140"/>
            <a:ext cx="1620561" cy="2100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D5CA392-95F5-44CB-8306-DF7AFDE65A87}"/>
              </a:ext>
            </a:extLst>
          </p:cNvPr>
          <p:cNvSpPr txBox="1"/>
          <p:nvPr/>
        </p:nvSpPr>
        <p:spPr>
          <a:xfrm>
            <a:off x="3749823" y="4013534"/>
            <a:ext cx="1765582" cy="369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50799" rtlCol="0" anchor="t">
            <a:spAutoFit/>
          </a:bodyPr>
          <a:lstStyle/>
          <a:p>
            <a:pPr defTabSz="1219170" hangingPunct="0"/>
            <a:r>
              <a:rPr lang="en-US" sz="1600" dirty="0">
                <a:solidFill>
                  <a:srgbClr val="000000"/>
                </a:solidFill>
                <a:latin typeface="Arsenal-Regular"/>
                <a:sym typeface="Arial"/>
              </a:rPr>
              <a:t>Blood Transfusion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C7C081A-E15C-4763-8E91-9B4B06AADA43}"/>
              </a:ext>
            </a:extLst>
          </p:cNvPr>
          <p:cNvSpPr txBox="1"/>
          <p:nvPr/>
        </p:nvSpPr>
        <p:spPr>
          <a:xfrm>
            <a:off x="6642161" y="4008971"/>
            <a:ext cx="1631467" cy="369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50799" rtlCol="0" anchor="t">
            <a:spAutoFit/>
          </a:bodyPr>
          <a:lstStyle/>
          <a:p>
            <a:pPr algn="ctr" defTabSz="1219170" hangingPunct="0"/>
            <a:r>
              <a:rPr lang="en-US" sz="1600" dirty="0">
                <a:solidFill>
                  <a:srgbClr val="000000"/>
                </a:solidFill>
                <a:latin typeface="Arsenal-Regular"/>
                <a:sym typeface="Arial"/>
              </a:rPr>
              <a:t>Pharmacy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982283E8-1949-40B6-BB0D-8AB4F2D8E206}"/>
              </a:ext>
            </a:extLst>
          </p:cNvPr>
          <p:cNvSpPr/>
          <p:nvPr/>
        </p:nvSpPr>
        <p:spPr>
          <a:xfrm>
            <a:off x="7453922" y="3688425"/>
            <a:ext cx="4724124" cy="825359"/>
          </a:xfrm>
          <a:prstGeom prst="triangle">
            <a:avLst>
              <a:gd name="adj" fmla="val 100000"/>
            </a:avLst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50799" rtlCol="0" anchor="ctr">
            <a:spAutoFit/>
          </a:bodyPr>
          <a:lstStyle/>
          <a:p>
            <a:pPr defTabSz="1219170" hangingPunct="0"/>
            <a:endParaRPr lang="en-US"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29A4765-10B3-476C-8679-B56C9421BAA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9511500" y="1621130"/>
            <a:ext cx="1690059" cy="2100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924DF35-9794-46D6-BEB3-9C031F575BC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6642162" y="4424141"/>
            <a:ext cx="1639412" cy="2100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1C93A3E-DC4D-4391-9DDB-3A1FBB9C2D1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0756" b="20997"/>
          <a:stretch/>
        </p:blipFill>
        <p:spPr>
          <a:xfrm>
            <a:off x="9362554" y="5119416"/>
            <a:ext cx="2382596" cy="76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06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asted-image.pdf" descr="pasted-image.pdf">
            <a:extLst>
              <a:ext uri="{FF2B5EF4-FFF2-40B4-BE49-F238E27FC236}">
                <a16:creationId xmlns="" xmlns:a16="http://schemas.microsoft.com/office/drawing/2014/main" id="{1D4E0452-21FF-4DEE-A668-581D083048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246"/>
            <a:extLst/>
          </a:blip>
          <a:srcRect l="6029" t="39610" b="19102"/>
          <a:stretch>
            <a:fillRect/>
          </a:stretch>
        </p:blipFill>
        <p:spPr>
          <a:xfrm>
            <a:off x="463580" y="2314204"/>
            <a:ext cx="11016825" cy="3516739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77"/>
          <p:cNvSpPr txBox="1">
            <a:spLocks noGrp="1"/>
          </p:cNvSpPr>
          <p:nvPr>
            <p:ph type="title"/>
          </p:nvPr>
        </p:nvSpPr>
        <p:spPr>
          <a:xfrm>
            <a:off x="380200" y="99922"/>
            <a:ext cx="8268145" cy="763601"/>
          </a:xfrm>
          <a:prstGeom prst="rect">
            <a:avLst/>
          </a:prstGeom>
        </p:spPr>
        <p:txBody>
          <a:bodyPr>
            <a:normAutofit/>
          </a:bodyPr>
          <a:lstStyle>
            <a:lvl1pPr defTabSz="896111">
              <a:defRPr sz="2744">
                <a:solidFill>
                  <a:srgbClr val="EF7467"/>
                </a:solidFill>
              </a:defRPr>
            </a:lvl1pPr>
          </a:lstStyle>
          <a:p>
            <a:r>
              <a:rPr lang="en-US" sz="2700" dirty="0"/>
              <a:t>Mexican FDA Registered Clinical Trial Protocols</a:t>
            </a:r>
            <a:endParaRPr sz="2700" dirty="0"/>
          </a:p>
        </p:txBody>
      </p:sp>
      <p:pic>
        <p:nvPicPr>
          <p:cNvPr id="136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V="1">
            <a:off x="380199" y="802565"/>
            <a:ext cx="4276219" cy="60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84293" y="-170"/>
            <a:ext cx="40770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AE51B70-29C6-4E0E-A533-3D3DAF06DC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756" b="20997"/>
          <a:stretch/>
        </p:blipFill>
        <p:spPr>
          <a:xfrm>
            <a:off x="9666743" y="257044"/>
            <a:ext cx="1708293" cy="54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CB6147B-B10C-4C0F-A60E-AA610C572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97" y="1687759"/>
            <a:ext cx="2604169" cy="348214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D264FE-CA95-4517-8F95-3A066B592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115" y="4501222"/>
            <a:ext cx="1655387" cy="208024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4462DD5-3FDB-405C-927C-1C8A8041426C}"/>
              </a:ext>
            </a:extLst>
          </p:cNvPr>
          <p:cNvSpPr/>
          <p:nvPr/>
        </p:nvSpPr>
        <p:spPr>
          <a:xfrm>
            <a:off x="891059" y="1155796"/>
            <a:ext cx="2245241" cy="35393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 algn="just"/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senal-Regular"/>
              </a:rPr>
              <a:t>1. Knee Osteoarthritis 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Arsenal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E471B1-B0DE-4876-A341-0DCF22ACA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8131" y="1687759"/>
            <a:ext cx="2652276" cy="349135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311E822-3918-42C4-BE36-3E373ADD317D}"/>
              </a:ext>
            </a:extLst>
          </p:cNvPr>
          <p:cNvSpPr/>
          <p:nvPr/>
        </p:nvSpPr>
        <p:spPr>
          <a:xfrm>
            <a:off x="4323414" y="1155796"/>
            <a:ext cx="3239354" cy="35393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/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senal-Regular"/>
              </a:rPr>
              <a:t>2.  Chronic Musculoskeletal Pain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2489232-3E2B-41AB-A358-4E2A8ACCDB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623" y="4501222"/>
            <a:ext cx="1626892" cy="208024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82259C9-9570-4E6F-A2EB-DA76904D80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4545" y="1681274"/>
            <a:ext cx="2611351" cy="348214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EBC66A5-C7A7-4C70-B0FC-1446F155BDA5}"/>
              </a:ext>
            </a:extLst>
          </p:cNvPr>
          <p:cNvSpPr/>
          <p:nvPr/>
        </p:nvSpPr>
        <p:spPr>
          <a:xfrm>
            <a:off x="8481467" y="1149312"/>
            <a:ext cx="2170100" cy="35393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senal-Regular"/>
              </a:rPr>
              <a:t>3.  Spinal Cord Injury</a:t>
            </a: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Arsenal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E70AA9A-4A4A-4E89-A1DF-0190F6EC09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9765" y="4494737"/>
            <a:ext cx="1667220" cy="208672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575969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21C39-10B2-44D5-93D8-239DBC4B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400" u="sng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Moonshot</a:t>
            </a:r>
            <a:endParaRPr lang="en-US" sz="5400" u="sng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xmlns="" id="{816F06FC-A9EF-4E7E-9F48-2497688E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03" y="2639749"/>
            <a:ext cx="11130663" cy="3394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Add 10 BILLION years to the </a:t>
            </a:r>
            <a:r>
              <a:rPr lang="en-US" sz="3600" dirty="0" err="1" smtClean="0"/>
              <a:t>healthspan</a:t>
            </a:r>
            <a:r>
              <a:rPr lang="en-US" sz="3600" dirty="0" smtClean="0"/>
              <a:t> of our members!!!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422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5B62F0F2-04D6-4EC2-B99F-75A8F4AB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3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Healthspan</a:t>
            </a:r>
            <a:r>
              <a:rPr lang="en-US" dirty="0">
                <a:solidFill>
                  <a:schemeClr val="bg1"/>
                </a:solidFill>
              </a:rPr>
              <a:t> versus Lifespan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05AE11C6-5D36-48DF-AC3E-F4AD047C1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67" y="1291023"/>
            <a:ext cx="5059621" cy="1894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CFAA79BF-7C07-4F8A-BB99-699F0CF0B152}"/>
              </a:ext>
            </a:extLst>
          </p:cNvPr>
          <p:cNvSpPr/>
          <p:nvPr/>
        </p:nvSpPr>
        <p:spPr>
          <a:xfrm>
            <a:off x="5646337" y="143384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1" dirty="0" smtClean="0">
                <a:effectLst/>
                <a:latin typeface="+mj-lt"/>
              </a:rPr>
              <a:t>“</a:t>
            </a:r>
            <a:r>
              <a:rPr lang="en-US" sz="2000" b="1" i="1" dirty="0" err="1">
                <a:latin typeface="+mj-lt"/>
              </a:rPr>
              <a:t>H</a:t>
            </a:r>
            <a:r>
              <a:rPr lang="en-US" sz="2000" b="1" i="1" dirty="0" err="1" smtClean="0">
                <a:effectLst/>
                <a:latin typeface="+mj-lt"/>
              </a:rPr>
              <a:t>ealthspan</a:t>
            </a:r>
            <a:r>
              <a:rPr lang="en-US" sz="2000" b="1" i="1" dirty="0">
                <a:effectLst/>
                <a:latin typeface="+mj-lt"/>
              </a:rPr>
              <a:t>” can be defined as the period of one’s life that one is healthy, </a:t>
            </a:r>
            <a:r>
              <a:rPr lang="en-US" sz="2000" b="1" i="1" dirty="0">
                <a:latin typeface="+mj-lt"/>
              </a:rPr>
              <a:t>being free from serious disease.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AF6DA87-EC4D-43FA-B9CE-953783843D5A}"/>
              </a:ext>
            </a:extLst>
          </p:cNvPr>
          <p:cNvSpPr txBox="1"/>
          <p:nvPr/>
        </p:nvSpPr>
        <p:spPr>
          <a:xfrm>
            <a:off x="7390701" y="6484690"/>
            <a:ext cx="4303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/>
              <a:t>Institute for Public Health, 2017</a:t>
            </a:r>
          </a:p>
        </p:txBody>
      </p:sp>
      <p:pic>
        <p:nvPicPr>
          <p:cNvPr id="2" name="Picture 1" descr="Screen Shot 2019-07-18 at 12.0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59" y="2238121"/>
            <a:ext cx="4022982" cy="4144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292" y="3581497"/>
            <a:ext cx="55510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Ways to Improve Healthspan</a:t>
            </a:r>
          </a:p>
          <a:p>
            <a:pPr marL="285750" indent="-285750">
              <a:buFont typeface="Arial"/>
              <a:buChar char="•"/>
            </a:pPr>
            <a:r>
              <a:rPr lang="es-MX" sz="2800" dirty="0" smtClean="0"/>
              <a:t>Diet and Exercise</a:t>
            </a:r>
          </a:p>
          <a:p>
            <a:pPr marL="285750" indent="-285750">
              <a:buFont typeface="Arial"/>
              <a:buChar char="•"/>
            </a:pPr>
            <a:r>
              <a:rPr lang="es-MX" sz="2800" dirty="0" smtClean="0"/>
              <a:t>No Smoking / Moderate Drinking</a:t>
            </a:r>
          </a:p>
          <a:p>
            <a:pPr marL="285750" indent="-285750">
              <a:buFont typeface="Arial"/>
              <a:buChar char="•"/>
            </a:pPr>
            <a:r>
              <a:rPr lang="es-MX" sz="2800" dirty="0" smtClean="0"/>
              <a:t>Vitamins and Nutraceuticals</a:t>
            </a:r>
          </a:p>
          <a:p>
            <a:pPr marL="285750" indent="-285750">
              <a:buFont typeface="Arial"/>
              <a:buChar char="•"/>
            </a:pPr>
            <a:r>
              <a:rPr lang="es-MX" sz="2800" dirty="0" smtClean="0"/>
              <a:t>New Technology i.e Stem Cells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84516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21C39-10B2-44D5-93D8-239DBC4B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Confidentiality Please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xmlns="" id="{816F06FC-A9EF-4E7E-9F48-2497688E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03" y="2639749"/>
            <a:ext cx="11130663" cy="3394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Project still under development </a:t>
            </a:r>
            <a:r>
              <a:rPr lang="mr-IN" sz="3600" dirty="0" smtClean="0"/>
              <a:t>–</a:t>
            </a:r>
            <a:r>
              <a:rPr lang="en-US" sz="3600" dirty="0" smtClean="0"/>
              <a:t> many details TBD.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Will go public Q1 2020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09953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48B63585-9869-4B7F-AE21-299A162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es-MX" b="1" dirty="0">
                <a:latin typeface="Abadi" panose="020B0604020104020204" pitchFamily="34" charset="0"/>
              </a:rPr>
              <a:t>TONY ROBBINS</a:t>
            </a:r>
            <a:endParaRPr lang="en-US" b="1" dirty="0">
              <a:latin typeface="Abadi" panose="020B0604020104020204" pitchFamily="34" charset="0"/>
            </a:endParaRPr>
          </a:p>
        </p:txBody>
      </p:sp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xmlns="" id="{60CC6A7C-5853-4ABA-94DC-0D2530582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182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E87567AB-19F1-4A37-A2C5-CC3BD049F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1783615"/>
            <a:ext cx="6172200" cy="4397729"/>
          </a:xfrm>
        </p:spPr>
        <p:txBody>
          <a:bodyPr>
            <a:normAutofit/>
          </a:bodyPr>
          <a:lstStyle/>
          <a:p>
            <a:r>
              <a:rPr lang="en-US" sz="2400" dirty="0"/>
              <a:t>Entrepreneur </a:t>
            </a:r>
            <a:r>
              <a:rPr lang="en-US" sz="2400" dirty="0" smtClean="0"/>
              <a:t>and guide to millions including celebrities, presidents, and CEO</a:t>
            </a:r>
            <a:r>
              <a:rPr lang="en-US" sz="2400" dirty="0"/>
              <a:t>´s around the world.</a:t>
            </a:r>
          </a:p>
          <a:p>
            <a:r>
              <a:rPr lang="en-US" sz="2400" dirty="0" smtClean="0"/>
              <a:t>Started career by coaching people on how to become better versions of themselves</a:t>
            </a:r>
            <a:endParaRPr lang="en-US" sz="2400" dirty="0"/>
          </a:p>
          <a:p>
            <a:r>
              <a:rPr lang="en-US" sz="2400" dirty="0" smtClean="0"/>
              <a:t>Made money and learned from the best on how to grow business and manage wealth</a:t>
            </a:r>
          </a:p>
          <a:p>
            <a:r>
              <a:rPr lang="en-US" sz="2400" dirty="0" smtClean="0"/>
              <a:t>Now is focused on improving health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3274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21C39-10B2-44D5-93D8-239DBC4B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Fountain of Youth???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xmlns="" id="{816F06FC-A9EF-4E7E-9F48-2497688E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4212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Aging as a disease</a:t>
            </a:r>
          </a:p>
          <a:p>
            <a:pPr lvl="1"/>
            <a:r>
              <a:rPr lang="en-US" sz="3200" dirty="0" smtClean="0"/>
              <a:t>Genes </a:t>
            </a:r>
            <a:r>
              <a:rPr lang="en-US" sz="3200" dirty="0" err="1" smtClean="0"/>
              <a:t>vs</a:t>
            </a:r>
            <a:r>
              <a:rPr lang="en-US" sz="3200" dirty="0" smtClean="0"/>
              <a:t> Environment</a:t>
            </a:r>
          </a:p>
          <a:p>
            <a:r>
              <a:rPr lang="en-US" sz="3600" dirty="0" smtClean="0"/>
              <a:t>Many </a:t>
            </a:r>
            <a:r>
              <a:rPr lang="en-US" sz="3600" dirty="0" smtClean="0"/>
              <a:t>new anti aging drugs being </a:t>
            </a:r>
            <a:r>
              <a:rPr lang="en-US" sz="3600" dirty="0" smtClean="0"/>
              <a:t>developed</a:t>
            </a:r>
            <a:endParaRPr lang="en-US" sz="3600" dirty="0"/>
          </a:p>
          <a:p>
            <a:r>
              <a:rPr lang="en-US" sz="3600" dirty="0" smtClean="0"/>
              <a:t>We need  to be guided by someone we </a:t>
            </a:r>
            <a:r>
              <a:rPr lang="en-US" sz="3600" dirty="0" smtClean="0"/>
              <a:t>trust</a:t>
            </a:r>
          </a:p>
          <a:p>
            <a:r>
              <a:rPr lang="en-US" sz="3600" dirty="0" smtClean="0"/>
              <a:t>Data Capture Is King</a:t>
            </a:r>
            <a:endParaRPr lang="en-US" sz="3600" dirty="0" smtClean="0"/>
          </a:p>
          <a:p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xmlns="" id="{C4B7908D-961A-4A40-8AC6-A8D13334F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41" b="1"/>
          <a:stretch/>
        </p:blipFill>
        <p:spPr>
          <a:xfrm>
            <a:off x="5679492" y="1904281"/>
            <a:ext cx="5674307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74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DA3D346-01D3-44C5-8A04-F912EA529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0035" y="2977092"/>
            <a:ext cx="5291667" cy="3466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4F3F12-2048-4FEC-84E8-B90ACCD332EB}"/>
              </a:ext>
            </a:extLst>
          </p:cNvPr>
          <p:cNvSpPr txBox="1"/>
          <p:nvPr/>
        </p:nvSpPr>
        <p:spPr>
          <a:xfrm>
            <a:off x="6096000" y="414867"/>
            <a:ext cx="5519738" cy="18158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Study of Old mouse receiving Young blood: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Improved muscle regeneration, importantly heart.</a:t>
            </a:r>
          </a:p>
        </p:txBody>
      </p:sp>
      <p:pic>
        <p:nvPicPr>
          <p:cNvPr id="6" name="Graphic 5" descr="Heart organ">
            <a:extLst>
              <a:ext uri="{FF2B5EF4-FFF2-40B4-BE49-F238E27FC236}">
                <a16:creationId xmlns:a16="http://schemas.microsoft.com/office/drawing/2014/main" xmlns="" id="{C0538C68-D1D1-46E7-8071-00A3D91F0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16320" y="1227710"/>
            <a:ext cx="762708" cy="762708"/>
          </a:xfrm>
          <a:prstGeom prst="rect">
            <a:avLst/>
          </a:prstGeom>
        </p:spPr>
      </p:pic>
      <p:pic>
        <p:nvPicPr>
          <p:cNvPr id="8" name="Graphic 7" descr="Brain in head">
            <a:extLst>
              <a:ext uri="{FF2B5EF4-FFF2-40B4-BE49-F238E27FC236}">
                <a16:creationId xmlns:a16="http://schemas.microsoft.com/office/drawing/2014/main" xmlns="" id="{37C66D5E-96B0-4920-91F5-055754611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30482" y="2126071"/>
            <a:ext cx="762708" cy="762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AEB6A4-CAC6-4F4A-8E2B-DA8CDD7CB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97" y="2633662"/>
            <a:ext cx="4178554" cy="3810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5DB400-73B4-4CE1-AEE8-AF032C3A62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297" y="616604"/>
            <a:ext cx="4509232" cy="1955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A17BE0-8C33-4533-B464-E3A43CB592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567" y="304907"/>
            <a:ext cx="2995076" cy="5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10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848CCDE-87A3-4FD5-9464-9A2DA953B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666" y="3467941"/>
            <a:ext cx="4201446" cy="2783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033DE5-ABAA-45C0-84D2-66FDCD596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61" y="1224779"/>
            <a:ext cx="2724150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6270B3-AABD-46D8-A487-AEC438368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57" y="345069"/>
            <a:ext cx="5714196" cy="2804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002699-BB4E-4A87-A033-6096A166C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7694" y="647676"/>
            <a:ext cx="2910541" cy="2182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33FE5B-9E3E-47D0-96B9-BB41DB428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846" y="3149646"/>
            <a:ext cx="5118847" cy="336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5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F2A62D-5E1E-4F56-9D4C-75C21159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stem cells?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FFB3A25-4B07-419F-8F82-E02B01FC2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23433" y="658072"/>
            <a:ext cx="5173519" cy="3970675"/>
          </a:xfrm>
          <a:prstGeom prst="rect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xmlns="" id="{DB8447AB-4052-44EB-99CE-7E8542C61FB4}"/>
              </a:ext>
            </a:extLst>
          </p:cNvPr>
          <p:cNvCxnSpPr/>
          <p:nvPr/>
        </p:nvCxnSpPr>
        <p:spPr>
          <a:xfrm rot="5400000" flipH="1" flipV="1">
            <a:off x="7360024" y="2734235"/>
            <a:ext cx="12700" cy="12700"/>
          </a:xfrm>
          <a:prstGeom prst="bentConnector3">
            <a:avLst>
              <a:gd name="adj1" fmla="val -16143748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9A1A93E-D4DD-48C9-9B90-AAA67E82B08B}"/>
              </a:ext>
            </a:extLst>
          </p:cNvPr>
          <p:cNvSpPr/>
          <p:nvPr/>
        </p:nvSpPr>
        <p:spPr>
          <a:xfrm>
            <a:off x="6643688" y="4907756"/>
            <a:ext cx="264318" cy="2643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1F78B6E-339B-44B9-9A7D-97AADC11CC52}"/>
              </a:ext>
            </a:extLst>
          </p:cNvPr>
          <p:cNvSpPr/>
          <p:nvPr/>
        </p:nvSpPr>
        <p:spPr>
          <a:xfrm>
            <a:off x="6700845" y="4972054"/>
            <a:ext cx="114300" cy="12858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27E10BE-B8D8-4653-81E4-2414D664954B}"/>
              </a:ext>
            </a:extLst>
          </p:cNvPr>
          <p:cNvSpPr/>
          <p:nvPr/>
        </p:nvSpPr>
        <p:spPr>
          <a:xfrm>
            <a:off x="6796088" y="5060156"/>
            <a:ext cx="264318" cy="2643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A3E56F0-3EB8-4942-B3D1-BFD7B079548E}"/>
              </a:ext>
            </a:extLst>
          </p:cNvPr>
          <p:cNvSpPr/>
          <p:nvPr/>
        </p:nvSpPr>
        <p:spPr>
          <a:xfrm>
            <a:off x="6853245" y="5131598"/>
            <a:ext cx="114300" cy="12858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1CA0263-05F3-4C6B-9A98-EBAA858B886A}"/>
              </a:ext>
            </a:extLst>
          </p:cNvPr>
          <p:cNvSpPr/>
          <p:nvPr/>
        </p:nvSpPr>
        <p:spPr>
          <a:xfrm>
            <a:off x="6948488" y="5219700"/>
            <a:ext cx="264318" cy="2643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EDE80B4-F32C-479B-A52E-7974487C7809}"/>
              </a:ext>
            </a:extLst>
          </p:cNvPr>
          <p:cNvSpPr/>
          <p:nvPr/>
        </p:nvSpPr>
        <p:spPr>
          <a:xfrm>
            <a:off x="7005645" y="5276855"/>
            <a:ext cx="114300" cy="12858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E43E84D-1761-4BC1-8F45-22B7B7ECB801}"/>
              </a:ext>
            </a:extLst>
          </p:cNvPr>
          <p:cNvSpPr/>
          <p:nvPr/>
        </p:nvSpPr>
        <p:spPr>
          <a:xfrm>
            <a:off x="6493668" y="5364956"/>
            <a:ext cx="264318" cy="2643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801F3CC-AEBE-43FA-BA8B-C0FF5CDF3952}"/>
              </a:ext>
            </a:extLst>
          </p:cNvPr>
          <p:cNvSpPr/>
          <p:nvPr/>
        </p:nvSpPr>
        <p:spPr>
          <a:xfrm>
            <a:off x="6550825" y="5429254"/>
            <a:ext cx="114300" cy="12858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775FA63-383A-47BD-8ECE-B5C3977CAD95}"/>
              </a:ext>
            </a:extLst>
          </p:cNvPr>
          <p:cNvSpPr/>
          <p:nvPr/>
        </p:nvSpPr>
        <p:spPr>
          <a:xfrm>
            <a:off x="7031826" y="4960142"/>
            <a:ext cx="264318" cy="2643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BB5D57A-0175-47AF-9FB5-1D2B366B46D2}"/>
              </a:ext>
            </a:extLst>
          </p:cNvPr>
          <p:cNvSpPr/>
          <p:nvPr/>
        </p:nvSpPr>
        <p:spPr>
          <a:xfrm>
            <a:off x="7088983" y="5024440"/>
            <a:ext cx="114300" cy="12858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0FFF2CE-BA5E-454D-A4D4-9E213C24E856}"/>
              </a:ext>
            </a:extLst>
          </p:cNvPr>
          <p:cNvSpPr/>
          <p:nvPr/>
        </p:nvSpPr>
        <p:spPr>
          <a:xfrm>
            <a:off x="7184226" y="5112542"/>
            <a:ext cx="264318" cy="2643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A9E2EB9-EEC2-4295-91E7-B7A60BBB0466}"/>
              </a:ext>
            </a:extLst>
          </p:cNvPr>
          <p:cNvSpPr/>
          <p:nvPr/>
        </p:nvSpPr>
        <p:spPr>
          <a:xfrm>
            <a:off x="7241383" y="5183984"/>
            <a:ext cx="114300" cy="12858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BBEAF75-9FD1-4DAD-96E3-616700A18EAD}"/>
              </a:ext>
            </a:extLst>
          </p:cNvPr>
          <p:cNvSpPr/>
          <p:nvPr/>
        </p:nvSpPr>
        <p:spPr>
          <a:xfrm>
            <a:off x="7336626" y="5414963"/>
            <a:ext cx="264318" cy="2643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C292E93-E84F-4C12-A022-A2383F64CDEC}"/>
              </a:ext>
            </a:extLst>
          </p:cNvPr>
          <p:cNvSpPr/>
          <p:nvPr/>
        </p:nvSpPr>
        <p:spPr>
          <a:xfrm>
            <a:off x="7393783" y="5479261"/>
            <a:ext cx="114300" cy="12858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F65D09-21BD-4116-A9C3-442EE601B36B}"/>
              </a:ext>
            </a:extLst>
          </p:cNvPr>
          <p:cNvSpPr txBox="1"/>
          <p:nvPr/>
        </p:nvSpPr>
        <p:spPr>
          <a:xfrm>
            <a:off x="7743825" y="4907756"/>
            <a:ext cx="2807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… Secrete growth factors and proteins to repair cells.</a:t>
            </a:r>
          </a:p>
        </p:txBody>
      </p:sp>
    </p:spTree>
    <p:extLst>
      <p:ext uri="{BB962C8B-B14F-4D97-AF65-F5344CB8AC3E}">
        <p14:creationId xmlns:p14="http://schemas.microsoft.com/office/powerpoint/2010/main" val="2458686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605</Words>
  <Application>Microsoft Macintosh PowerPoint</Application>
  <PresentationFormat>Custom</PresentationFormat>
  <Paragraphs>65</Paragraphs>
  <Slides>14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Moonshot</vt:lpstr>
      <vt:lpstr>Healthspan versus Lifespan</vt:lpstr>
      <vt:lpstr>Confidentiality Please</vt:lpstr>
      <vt:lpstr>TONY ROBBINS</vt:lpstr>
      <vt:lpstr>Fountain of Youth???</vt:lpstr>
      <vt:lpstr>PowerPoint Presentation</vt:lpstr>
      <vt:lpstr>PowerPoint Presentation</vt:lpstr>
      <vt:lpstr>What are stem cells?</vt:lpstr>
      <vt:lpstr>Stem cell decline since birth</vt:lpstr>
      <vt:lpstr>Stem cell clinics and treatments</vt:lpstr>
      <vt:lpstr>Stem cell regulations in Mexico</vt:lpstr>
      <vt:lpstr>PowerPoint Presentation</vt:lpstr>
      <vt:lpstr>Mexican FDA Registered Clinical Trial Protocols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cells and aging</dc:title>
  <dc:creator>Vanessa Felix</dc:creator>
  <cp:lastModifiedBy>Rafael Carrillo</cp:lastModifiedBy>
  <cp:revision>16</cp:revision>
  <dcterms:created xsi:type="dcterms:W3CDTF">2019-07-17T17:12:39Z</dcterms:created>
  <dcterms:modified xsi:type="dcterms:W3CDTF">2019-07-18T20:13:46Z</dcterms:modified>
</cp:coreProperties>
</file>